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sldIdLst>
    <p:sldId id="256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61" r:id="rId1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ya Levanon" initials="ML" lastIdx="1" clrIdx="0">
    <p:extLst>
      <p:ext uri="{19B8F6BF-5375-455C-9EA6-DF929625EA0E}">
        <p15:presenceInfo xmlns:p15="http://schemas.microsoft.com/office/powerpoint/2012/main" userId="62100eca7de5136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>
      <p:cViewPr varScale="1">
        <p:scale>
          <a:sx n="74" d="100"/>
          <a:sy n="74" d="100"/>
        </p:scale>
        <p:origin x="124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5-03T13:23:41.830" idx="1">
    <p:pos x="429" y="3423"/>
    <p:text>based on the Workforce Readiness Survey, Partnership for 21st Century Skills</p:text>
    <p:extLst mod="1"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23E6-3C75-4B32-B0DD-4B50A0EB3875}" type="datetimeFigureOut">
              <a:rPr lang="he-IL" smtClean="0"/>
              <a:t>כ"ט/אייר/תשע"ו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9B742-03B2-4B8E-A752-0334806294D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3025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23E6-3C75-4B32-B0DD-4B50A0EB3875}" type="datetimeFigureOut">
              <a:rPr lang="he-IL" smtClean="0"/>
              <a:t>כ"ט/אייר/תשע"ו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9B742-03B2-4B8E-A752-0334806294D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03364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23E6-3C75-4B32-B0DD-4B50A0EB3875}" type="datetimeFigureOut">
              <a:rPr lang="he-IL" smtClean="0"/>
              <a:t>כ"ט/אייר/תשע"ו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9B742-03B2-4B8E-A752-0334806294D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12074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23528" y="980728"/>
            <a:ext cx="8363272" cy="5145435"/>
          </a:xfrm>
        </p:spPr>
        <p:txBody>
          <a:bodyPr/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</a:lstStyle>
          <a:p>
            <a:pPr lvl="0"/>
            <a:r>
              <a:rPr lang="he-IL" dirty="0" smtClean="0"/>
              <a:t>לחץ כדי לערוך סגנונות טקסט של תבנית בסיס</a:t>
            </a:r>
          </a:p>
          <a:p>
            <a:pPr lvl="1"/>
            <a:r>
              <a:rPr lang="he-IL" dirty="0" smtClean="0"/>
              <a:t>רמה שנייה</a:t>
            </a:r>
          </a:p>
          <a:p>
            <a:pPr lvl="2"/>
            <a:r>
              <a:rPr lang="he-IL" dirty="0" smtClean="0"/>
              <a:t>רמה שלישית</a:t>
            </a:r>
          </a:p>
          <a:p>
            <a:pPr lvl="3"/>
            <a:r>
              <a:rPr lang="he-IL" dirty="0" smtClean="0"/>
              <a:t>רמה רביעית</a:t>
            </a:r>
          </a:p>
          <a:p>
            <a:pPr lvl="4"/>
            <a:r>
              <a:rPr lang="he-IL" dirty="0" smtClean="0"/>
              <a:t>רמה חמישית</a:t>
            </a:r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23E6-3C75-4B32-B0DD-4B50A0EB3875}" type="datetimeFigureOut">
              <a:rPr lang="he-IL" smtClean="0"/>
              <a:t>כ"ט/אייר/תשע"ו</a:t>
            </a:fld>
            <a:r>
              <a:rPr lang="he-IL" dirty="0" smtClean="0"/>
              <a:t>   </a:t>
            </a:r>
            <a:fld id="{6DCD121E-F484-4A66-B883-7F54ACD9C2A4}" type="slidenum">
              <a:rPr lang="he-IL" smtClean="0"/>
              <a:t>‹#›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051720" y="6237312"/>
            <a:ext cx="2895600" cy="3651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 err="1" smtClean="0"/>
              <a:t>Beit</a:t>
            </a:r>
            <a:r>
              <a:rPr lang="en-US" dirty="0" smtClean="0"/>
              <a:t> </a:t>
            </a:r>
            <a:r>
              <a:rPr lang="en-US" dirty="0" err="1" smtClean="0"/>
              <a:t>Berl</a:t>
            </a:r>
            <a:r>
              <a:rPr lang="en-US" dirty="0" smtClean="0"/>
              <a:t> College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04010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23E6-3C75-4B32-B0DD-4B50A0EB3875}" type="datetimeFigureOut">
              <a:rPr lang="he-IL" smtClean="0"/>
              <a:t>כ"ט/אייר/תשע"ו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9B742-03B2-4B8E-A752-0334806294D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4431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23E6-3C75-4B32-B0DD-4B50A0EB3875}" type="datetimeFigureOut">
              <a:rPr lang="he-IL" smtClean="0"/>
              <a:t>כ"ט/אייר/תשע"ו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9B742-03B2-4B8E-A752-0334806294D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884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23E6-3C75-4B32-B0DD-4B50A0EB3875}" type="datetimeFigureOut">
              <a:rPr lang="he-IL" smtClean="0"/>
              <a:t>כ"ט/אייר/תשע"ו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9B742-03B2-4B8E-A752-0334806294D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94168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23E6-3C75-4B32-B0DD-4B50A0EB3875}" type="datetimeFigureOut">
              <a:rPr lang="he-IL" smtClean="0"/>
              <a:t>כ"ט/אייר/תשע"ו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9B742-03B2-4B8E-A752-0334806294D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21830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23E6-3C75-4B32-B0DD-4B50A0EB3875}" type="datetimeFigureOut">
              <a:rPr lang="he-IL" smtClean="0"/>
              <a:t>כ"ט/אייר/תשע"ו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9B742-03B2-4B8E-A752-0334806294D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0465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23E6-3C75-4B32-B0DD-4B50A0EB3875}" type="datetimeFigureOut">
              <a:rPr lang="he-IL" smtClean="0"/>
              <a:t>כ"ט/אייר/תשע"ו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9B742-03B2-4B8E-A752-0334806294D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804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23E6-3C75-4B32-B0DD-4B50A0EB3875}" type="datetimeFigureOut">
              <a:rPr lang="he-IL" smtClean="0"/>
              <a:t>כ"ט/אייר/תשע"ו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9B742-03B2-4B8E-A752-0334806294D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30772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823E6-3C75-4B32-B0DD-4B50A0EB3875}" type="datetimeFigureOut">
              <a:rPr lang="he-IL" smtClean="0"/>
              <a:t>כ"ט/אייר/תשע"ו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9B742-03B2-4B8E-A752-0334806294D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60555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 txBox="1">
            <a:spLocks/>
          </p:cNvSpPr>
          <p:nvPr/>
        </p:nvSpPr>
        <p:spPr>
          <a:xfrm>
            <a:off x="885283" y="681229"/>
            <a:ext cx="7371208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 smtClean="0">
                <a:solidFill>
                  <a:schemeClr val="bg1"/>
                </a:solidFill>
              </a:rPr>
              <a:t>title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90256" y="1412776"/>
            <a:ext cx="7561262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 algn="ctr" rtl="0">
              <a:spcBef>
                <a:spcPct val="50000"/>
              </a:spcBef>
              <a:buClr>
                <a:srgbClr val="FF6600"/>
              </a:buClr>
              <a:defRPr/>
            </a:pPr>
            <a:r>
              <a:rPr lang="en-US" sz="4800" dirty="0"/>
              <a:t>Dialogical Pedagogy and </a:t>
            </a:r>
            <a:r>
              <a:rPr lang="en-US" sz="4800" dirty="0" smtClean="0"/>
              <a:t>Creative </a:t>
            </a:r>
            <a:r>
              <a:rPr lang="en-US" sz="4800" dirty="0"/>
              <a:t>Thinking </a:t>
            </a:r>
            <a:endParaRPr lang="en-US" sz="4800" dirty="0" smtClean="0"/>
          </a:p>
          <a:p>
            <a:pPr algn="ctr" rtl="0"/>
            <a:r>
              <a:rPr lang="en-US" sz="2400" dirty="0"/>
              <a:t>Maya Levanon, </a:t>
            </a:r>
            <a:r>
              <a:rPr lang="en-US" sz="2400" dirty="0" err="1"/>
              <a:t>Ed.D</a:t>
            </a:r>
            <a:r>
              <a:rPr lang="en-US" sz="2400" dirty="0" smtClean="0"/>
              <a:t>. &amp; </a:t>
            </a:r>
            <a:r>
              <a:rPr lang="en-US" sz="2400" dirty="0" err="1" smtClean="0"/>
              <a:t>Hait</a:t>
            </a:r>
            <a:r>
              <a:rPr lang="en-US" sz="2400" dirty="0" smtClean="0"/>
              <a:t> </a:t>
            </a:r>
            <a:r>
              <a:rPr lang="en-US" sz="2400" dirty="0" err="1"/>
              <a:t>Shaham</a:t>
            </a:r>
            <a:r>
              <a:rPr lang="en-US" sz="2400" dirty="0"/>
              <a:t>, PhD., </a:t>
            </a:r>
            <a:r>
              <a:rPr lang="en-US" sz="2400" dirty="0" smtClean="0"/>
              <a:t>Beit </a:t>
            </a:r>
            <a:r>
              <a:rPr lang="en-US" sz="2400" dirty="0"/>
              <a:t>Berl College, Israel</a:t>
            </a:r>
            <a:endParaRPr lang="he-IL" sz="24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60050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Working references 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 Chappell,  K.,  &amp; Craft, C. (2011). Creative learning  c </a:t>
            </a:r>
            <a:r>
              <a:rPr lang="en-US" dirty="0" err="1"/>
              <a:t>onveration</a:t>
            </a:r>
            <a:r>
              <a:rPr lang="en-US" dirty="0"/>
              <a:t>: Producing  living dialogic  spaces, Educational  Research, 53:3, 363-385.</a:t>
            </a:r>
          </a:p>
          <a:p>
            <a:pPr marL="0" indent="0">
              <a:buNone/>
            </a:pPr>
            <a:r>
              <a:rPr lang="en-US" dirty="0"/>
              <a:t>Davis, J. M. (2013). Supporting  creativity, inclusion and  collaboration multi-professional learning, Improving School , 16(1), 5-20.</a:t>
            </a:r>
          </a:p>
          <a:p>
            <a:pPr marL="0" indent="0">
              <a:buNone/>
            </a:pPr>
            <a:r>
              <a:rPr lang="en-US" dirty="0" err="1"/>
              <a:t>Deverell</a:t>
            </a:r>
            <a:r>
              <a:rPr lang="en-US" dirty="0"/>
              <a:t>, A., &amp; Moore, S. (2014).  </a:t>
            </a:r>
            <a:r>
              <a:rPr lang="en-US" dirty="0" err="1"/>
              <a:t>Relasing</a:t>
            </a:r>
            <a:r>
              <a:rPr lang="en-US" dirty="0"/>
              <a:t>  creativity in  teaching and  learning: The potential role of organizational legitimacy and increased dialogue, Innovations in Education and Teaching International , 51(2), 164-174.</a:t>
            </a:r>
          </a:p>
          <a:p>
            <a:pPr marL="0" indent="0">
              <a:buNone/>
            </a:pPr>
            <a:r>
              <a:rPr lang="en-US" dirty="0" err="1"/>
              <a:t>Gurteen</a:t>
            </a:r>
            <a:r>
              <a:rPr lang="en-US" dirty="0"/>
              <a:t>, D. (1998). Knowledge, creativity and  innovation, Journal  of K </a:t>
            </a:r>
            <a:r>
              <a:rPr lang="en-US" dirty="0" err="1"/>
              <a:t>nowledge</a:t>
            </a:r>
            <a:r>
              <a:rPr lang="en-US" dirty="0"/>
              <a:t> Management,  2 (1), 5-13.</a:t>
            </a:r>
          </a:p>
          <a:p>
            <a:pPr marL="0" indent="0">
              <a:buNone/>
            </a:pPr>
            <a:r>
              <a:rPr lang="en-US" dirty="0" err="1"/>
              <a:t>Korgel</a:t>
            </a:r>
            <a:r>
              <a:rPr lang="en-US" dirty="0"/>
              <a:t>, B. A.  (2002). Nurturing  faculty-student dialogue, deep learning  and  creativity through Journal writing  exercises, Journal of Engineering Education, 91(1),  143-146.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12515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764703"/>
          </a:xfrm>
        </p:spPr>
        <p:txBody>
          <a:bodyPr/>
          <a:lstStyle/>
          <a:p>
            <a:r>
              <a:rPr lang="en-US" dirty="0" smtClean="0"/>
              <a:t>Working References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908720"/>
            <a:ext cx="8712968" cy="4658072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</a:rPr>
              <a:t>Martin, D. S., Craft, A. R.,  &amp;  </a:t>
            </a:r>
            <a:r>
              <a:rPr lang="en-US" sz="2400" dirty="0" err="1">
                <a:solidFill>
                  <a:schemeClr val="tx1"/>
                </a:solidFill>
              </a:rPr>
              <a:t>Tillema</a:t>
            </a:r>
            <a:r>
              <a:rPr lang="en-US" sz="2400" dirty="0">
                <a:solidFill>
                  <a:schemeClr val="tx1"/>
                </a:solidFill>
              </a:rPr>
              <a:t> ,H. H.  (2002). Developing  critical and  creative  thinking  strategies in primary school pupils: An Inter-cultural study of teachers’ learning, Journal of In-Service Education, 28:1, 115-134.</a:t>
            </a:r>
          </a:p>
          <a:p>
            <a:pPr algn="l"/>
            <a:r>
              <a:rPr lang="en-US" sz="2400" dirty="0" err="1">
                <a:solidFill>
                  <a:schemeClr val="tx1"/>
                </a:solidFill>
              </a:rPr>
              <a:t>Strern</a:t>
            </a:r>
            <a:r>
              <a:rPr lang="en-US" sz="2400" dirty="0">
                <a:solidFill>
                  <a:schemeClr val="tx1"/>
                </a:solidFill>
              </a:rPr>
              <a:t>, J. (2013). Surprise in schools: Martin Buber and dialogue schooling, FORUM,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 55 (1),45-58.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Wegerif</a:t>
            </a:r>
            <a:r>
              <a:rPr lang="en-US" sz="2400" dirty="0">
                <a:solidFill>
                  <a:schemeClr val="tx1"/>
                </a:solidFill>
              </a:rPr>
              <a:t>, R.  (2005). Reason and  creativity in classroom dialogues, Language and Education, 19(3), 223-237.</a:t>
            </a:r>
          </a:p>
          <a:p>
            <a:pPr algn="l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878381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139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Creative Thinking?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Intuitive and Sudden: causes a sensation of unease </a:t>
            </a:r>
          </a:p>
          <a:p>
            <a:pPr marL="0" indent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Alternative Outlook</a:t>
            </a:r>
            <a:r>
              <a:rPr lang="en-US" dirty="0"/>
              <a:t> </a:t>
            </a:r>
            <a:r>
              <a:rPr lang="en-US" dirty="0" smtClean="0"/>
              <a:t>&amp; Solution/Welcomes Surprises: Cognitive Processes that break the Norms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</a:p>
          <a:p>
            <a:pPr algn="l" rtl="0"/>
            <a:r>
              <a:rPr lang="en-US" dirty="0" smtClean="0"/>
              <a:t>Suspends Judgment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Interconnects ideas that have never been related before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algn="l" rtl="0"/>
            <a:r>
              <a:rPr lang="en-US" dirty="0" smtClean="0"/>
              <a:t>Results in original, innovative, and valuable product (e.g.: Problem, Solution, Artifact, Idea, Theory)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9671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Importance of Creative Thinking 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Solutions for Situations that seem dead-end </a:t>
            </a:r>
          </a:p>
          <a:p>
            <a:pPr marL="0" indent="0" algn="l" rtl="0">
              <a:buNone/>
            </a:pPr>
            <a:endParaRPr lang="en-US" dirty="0" smtClean="0"/>
          </a:p>
          <a:p>
            <a:pPr algn="l" rtl="0"/>
            <a:r>
              <a:rPr lang="en-US" dirty="0" smtClean="0">
                <a:sym typeface="Wingdings" panose="05000000000000000000" pitchFamily="2" charset="2"/>
              </a:rPr>
              <a:t>Refines what exists while lowering costs </a:t>
            </a:r>
          </a:p>
          <a:p>
            <a:pPr marL="0" indent="0" algn="l" rtl="0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pPr algn="l" rtl="0"/>
            <a:r>
              <a:rPr lang="en-US" dirty="0" smtClean="0">
                <a:sym typeface="Wingdings" panose="05000000000000000000" pitchFamily="2" charset="2"/>
              </a:rPr>
              <a:t>Satisfaction, mental health, independence, confidence, flexibility </a:t>
            </a:r>
          </a:p>
          <a:p>
            <a:pPr marL="0" indent="0" algn="l" rtl="0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pPr algn="l" rtl="0"/>
            <a:r>
              <a:rPr lang="en-US" dirty="0" smtClean="0">
                <a:sym typeface="Wingdings" panose="05000000000000000000" pitchFamily="2" charset="2"/>
              </a:rPr>
              <a:t>Encourages Breakthrough, Inventions, Patents</a:t>
            </a:r>
          </a:p>
          <a:p>
            <a:pPr marL="0" indent="0" algn="l" rtl="0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pPr algn="l" rtl="0"/>
            <a:r>
              <a:rPr lang="en-US" dirty="0" smtClean="0">
                <a:sym typeface="Wingdings" panose="05000000000000000000" pitchFamily="2" charset="2"/>
              </a:rPr>
              <a:t>Adapting to the 21</a:t>
            </a:r>
            <a:r>
              <a:rPr lang="en-US" baseline="30000" dirty="0" smtClean="0">
                <a:sym typeface="Wingdings" panose="05000000000000000000" pitchFamily="2" charset="2"/>
              </a:rPr>
              <a:t>st</a:t>
            </a:r>
            <a:r>
              <a:rPr lang="en-US" dirty="0" smtClean="0">
                <a:sym typeface="Wingdings" panose="05000000000000000000" pitchFamily="2" charset="2"/>
              </a:rPr>
              <a:t> Century required skills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25544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21</a:t>
            </a:r>
            <a:r>
              <a:rPr lang="en-US" baseline="30000" dirty="0" smtClean="0"/>
              <a:t>st</a:t>
            </a:r>
            <a:r>
              <a:rPr lang="en-US" dirty="0" smtClean="0"/>
              <a:t> Century Skills 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Critical Thinking:  Filtering and Processing Information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Handling Complex, Multi-Disciplinary Situations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Handling Open-Ended Questions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Creative, Innovative Thinking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Cognitive Flexibility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Decision Making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Communication &amp; Partnership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Responsibility over one’s Finance, Health, and Civil matters 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Scientific, Technological, Linguistic and Informative Fluency 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48340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Dialogical Pedagogy? 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/>
            <a:r>
              <a:rPr lang="en-US" dirty="0" smtClean="0"/>
              <a:t>A Conversation that Invites a Dynamic Exchange of Ideas and Information</a:t>
            </a:r>
          </a:p>
          <a:p>
            <a:pPr algn="l"/>
            <a:r>
              <a:rPr lang="en-US" dirty="0" smtClean="0"/>
              <a:t>A Conversation in which Fertile Questions and Fundamental </a:t>
            </a:r>
            <a:r>
              <a:rPr lang="en-US" dirty="0"/>
              <a:t>C</a:t>
            </a:r>
            <a:r>
              <a:rPr lang="en-US" dirty="0" smtClean="0"/>
              <a:t>oncepts are being asked and analyzed  </a:t>
            </a:r>
          </a:p>
          <a:p>
            <a:pPr algn="l"/>
            <a:r>
              <a:rPr lang="en-US" dirty="0" smtClean="0"/>
              <a:t>Answers/Solutions are formulated together</a:t>
            </a:r>
          </a:p>
          <a:p>
            <a:pPr algn="l"/>
            <a:r>
              <a:rPr lang="en-US" dirty="0" smtClean="0"/>
              <a:t>“Win </a:t>
            </a:r>
            <a:r>
              <a:rPr lang="en-US" dirty="0" err="1" smtClean="0"/>
              <a:t>win</a:t>
            </a:r>
            <a:r>
              <a:rPr lang="en-US" dirty="0" smtClean="0"/>
              <a:t>”</a:t>
            </a:r>
          </a:p>
          <a:p>
            <a:pPr algn="l"/>
            <a:r>
              <a:rPr lang="en-US" dirty="0" smtClean="0"/>
              <a:t>Participants are engaged in an Ongoing Interaction</a:t>
            </a:r>
          </a:p>
          <a:p>
            <a:pPr algn="l"/>
            <a:r>
              <a:rPr lang="en-US" dirty="0"/>
              <a:t>A</a:t>
            </a:r>
            <a:r>
              <a:rPr lang="en-US" dirty="0" smtClean="0"/>
              <a:t>ctive Listening and Involvement</a:t>
            </a:r>
          </a:p>
          <a:p>
            <a:pPr algn="l"/>
            <a:r>
              <a:rPr lang="en-US" dirty="0" smtClean="0"/>
              <a:t>Constructivist Equality; Epistemological Equity </a:t>
            </a:r>
          </a:p>
          <a:p>
            <a:pPr algn="l"/>
            <a:r>
              <a:rPr lang="en-US" dirty="0" smtClean="0"/>
              <a:t>Participants are encouraged to bring their Authentic Voice </a:t>
            </a:r>
          </a:p>
          <a:p>
            <a:pPr algn="l"/>
            <a:r>
              <a:rPr lang="en-US" dirty="0" smtClean="0"/>
              <a:t>Suspending judgment and Automatic responses  </a:t>
            </a:r>
          </a:p>
        </p:txBody>
      </p:sp>
    </p:spTree>
    <p:extLst>
      <p:ext uri="{BB962C8B-B14F-4D97-AF65-F5344CB8AC3E}">
        <p14:creationId xmlns:p14="http://schemas.microsoft.com/office/powerpoint/2010/main" val="82356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260648"/>
            <a:ext cx="8928992" cy="346050"/>
          </a:xfrm>
        </p:spPr>
        <p:txBody>
          <a:bodyPr>
            <a:noAutofit/>
          </a:bodyPr>
          <a:lstStyle/>
          <a:p>
            <a:r>
              <a:rPr lang="en-US" sz="3500" dirty="0"/>
              <a:t>P</a:t>
            </a:r>
            <a:r>
              <a:rPr lang="en-US" sz="3500" dirty="0" smtClean="0"/>
              <a:t>hilosophical Dialogue and Creative Thinking, 1</a:t>
            </a:r>
            <a:endParaRPr lang="he-IL" sz="35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 </a:t>
            </a:r>
            <a:r>
              <a:rPr lang="en-US" dirty="0" smtClean="0"/>
              <a:t>obstacles for Creative Thinking: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Emotional </a:t>
            </a:r>
          </a:p>
          <a:p>
            <a:r>
              <a:rPr lang="en-US" dirty="0" smtClean="0"/>
              <a:t>Conceptual </a:t>
            </a:r>
          </a:p>
          <a:p>
            <a:r>
              <a:rPr lang="en-US" dirty="0" smtClean="0"/>
              <a:t>Intellectual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Authentic Dialogue, where we find an atmosphere of joint inquiry and no judgment, has the power to remove those blocks gradually and naturally </a:t>
            </a:r>
          </a:p>
        </p:txBody>
      </p:sp>
    </p:spTree>
    <p:extLst>
      <p:ext uri="{BB962C8B-B14F-4D97-AF65-F5344CB8AC3E}">
        <p14:creationId xmlns:p14="http://schemas.microsoft.com/office/powerpoint/2010/main" val="417262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346050"/>
          </a:xfrm>
        </p:spPr>
        <p:txBody>
          <a:bodyPr>
            <a:noAutofit/>
          </a:bodyPr>
          <a:lstStyle/>
          <a:p>
            <a:r>
              <a:rPr lang="en-US" sz="3500" dirty="0" smtClean="0"/>
              <a:t>Philosophical Dialogue and Creative Thinking, 2</a:t>
            </a:r>
            <a:endParaRPr lang="he-IL" sz="35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 smtClean="0"/>
              <a:t>PD emphasizes Individual Autonomy (necessary for CT)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 smtClean="0"/>
              <a:t>PD emphasizes Cooperative Thinking (surprisingly also necessary for CT)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 smtClean="0"/>
              <a:t>Pushes away from one’s Cognitive Comfort Zone </a:t>
            </a:r>
            <a:r>
              <a:rPr lang="en-US" dirty="0" smtClean="0">
                <a:sym typeface="Wingdings" panose="05000000000000000000" pitchFamily="2" charset="2"/>
              </a:rPr>
              <a:t> different perspectives and epistemologies  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 smtClean="0"/>
              <a:t> Accepting different ideas and opinions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 smtClean="0"/>
              <a:t>Requires a spontaneous product </a:t>
            </a:r>
            <a:endParaRPr lang="he-IL" dirty="0" smtClean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 smtClean="0"/>
              <a:t>Encourages reflection and self correctness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1238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Research Model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Context: School/Academia (Academia Kita)</a:t>
            </a:r>
          </a:p>
          <a:p>
            <a:pPr lvl="1"/>
            <a:r>
              <a:rPr lang="en-US" dirty="0" smtClean="0"/>
              <a:t>Individualized hours (</a:t>
            </a:r>
            <a:r>
              <a:rPr lang="en-US" dirty="0" err="1" smtClean="0"/>
              <a:t>Ofek</a:t>
            </a:r>
            <a:r>
              <a:rPr lang="en-US" dirty="0" smtClean="0"/>
              <a:t> </a:t>
            </a:r>
            <a:r>
              <a:rPr lang="en-US" dirty="0" err="1" smtClean="0"/>
              <a:t>Hadash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Coursework: Strategies for Creative Thinking: </a:t>
            </a:r>
          </a:p>
          <a:p>
            <a:pPr lvl="2"/>
            <a:r>
              <a:rPr lang="en-US" dirty="0" smtClean="0"/>
              <a:t>Curriculum: Theories (Reading); Workshop-like Activities/Thinking Exercises </a:t>
            </a:r>
          </a:p>
          <a:p>
            <a:pPr lvl="2"/>
            <a:r>
              <a:rPr lang="en-US" dirty="0" smtClean="0"/>
              <a:t>Pedagogy: Socratic Dialogue/Peer led; jigsaw; interdisciplinary; PBL; Differentiated Instructions</a:t>
            </a:r>
          </a:p>
          <a:p>
            <a:pPr lvl="2"/>
            <a:r>
              <a:rPr lang="en-US" dirty="0" smtClean="0"/>
              <a:t>Summative Assessment: Creative Products, Self Evaluation of self in CI, teaching observations; Co-operative Learning; T&amp;L Journal      </a:t>
            </a:r>
          </a:p>
          <a:p>
            <a:pPr lvl="2"/>
            <a:endParaRPr lang="en-US" dirty="0"/>
          </a:p>
          <a:p>
            <a:r>
              <a:rPr lang="en-US" dirty="0" smtClean="0"/>
              <a:t>Data Collection: Questionnaires,  Analyzing Students Creative Products, In-Depth Interviews, Observations 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85622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???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 smtClean="0"/>
              <a:t>Creative Thinking vs. Creativity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 smtClean="0"/>
              <a:t>Philosophical Dialogue vs. Dialogical Pedagogy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 smtClean="0"/>
              <a:t>Relevancy of Logical Argumentation in the Thinking Classroom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 smtClean="0"/>
              <a:t>Importance of Product in the dialogical classroom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 smtClean="0"/>
              <a:t>Process-product-individual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 smtClean="0"/>
              <a:t>Critical Thinking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 smtClean="0"/>
              <a:t>Meaning making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 smtClean="0"/>
              <a:t>Dialogue and Creative Thinking </a:t>
            </a:r>
            <a:r>
              <a:rPr lang="en-US" dirty="0" smtClean="0">
                <a:sym typeface="Wingdings" panose="05000000000000000000" pitchFamily="2" charset="2"/>
              </a:rPr>
              <a:t> direction of Influence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3965048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de Show1.potx [לקריאה בלבד]" id="{28483518-4212-46EF-87ED-134D519F61F5}" vid="{C2DA4D11-F65F-44AB-9110-CDD8BFDFBA8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BD9DD68CFE0475449B28B50C9992F86C" ma:contentTypeVersion="0" ma:contentTypeDescription="צור מסמך חדש." ma:contentTypeScope="" ma:versionID="1559b6166fea6430fa81737ef47ab1e2">
  <xsd:schema xmlns:xsd="http://www.w3.org/2001/XMLSchema" xmlns:p="http://schemas.microsoft.com/office/2006/metadata/properties" targetNamespace="http://schemas.microsoft.com/office/2006/metadata/properties" ma:root="true" ma:fieldsID="2c7d503b2acf974fb06ee4efbd20f8c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 ma:readOnly="true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1078727-991F-457D-B549-C37D63BD19D1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638DD40-B8BF-4144-9C08-163E2EB9CA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19ED9C-9C97-4983-9FC6-90E137CB4F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Dialogical Pedagogy and the Development of Creative Thinking 02</Template>
  <TotalTime>1480</TotalTime>
  <Words>705</Words>
  <Application>Microsoft Office PowerPoint</Application>
  <PresentationFormat>On-screen Show (4:3)</PresentationFormat>
  <Paragraphs>89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ערכת נושא Office</vt:lpstr>
      <vt:lpstr>PowerPoint Presentation</vt:lpstr>
      <vt:lpstr>What is Creative Thinking?</vt:lpstr>
      <vt:lpstr>The Importance of Creative Thinking </vt:lpstr>
      <vt:lpstr>21st Century Skills </vt:lpstr>
      <vt:lpstr>What is Dialogical Pedagogy? </vt:lpstr>
      <vt:lpstr>Philosophical Dialogue and Creative Thinking, 1</vt:lpstr>
      <vt:lpstr>Philosophical Dialogue and Creative Thinking, 2</vt:lpstr>
      <vt:lpstr>Research Model</vt:lpstr>
      <vt:lpstr>???</vt:lpstr>
      <vt:lpstr>Working references </vt:lpstr>
      <vt:lpstr>Working References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דינה קבלינסקי בן דור</dc:creator>
  <cp:lastModifiedBy>Maya Levanon</cp:lastModifiedBy>
  <cp:revision>16</cp:revision>
  <dcterms:created xsi:type="dcterms:W3CDTF">2016-05-18T08:22:24Z</dcterms:created>
  <dcterms:modified xsi:type="dcterms:W3CDTF">2016-06-06T06:21:26Z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0x010100BD9DD68CFE0475449B28B50C9992F86C</vt:lpwstr>
  </property>
</Properties>
</file>